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8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9" r:id="rId14"/>
    <p:sldId id="275" r:id="rId15"/>
    <p:sldId id="268" r:id="rId16"/>
    <p:sldId id="267" r:id="rId17"/>
    <p:sldId id="270" r:id="rId18"/>
    <p:sldId id="271" r:id="rId19"/>
    <p:sldId id="272" r:id="rId20"/>
    <p:sldId id="283" r:id="rId21"/>
    <p:sldId id="279" r:id="rId22"/>
    <p:sldId id="276" r:id="rId23"/>
    <p:sldId id="260" r:id="rId24"/>
    <p:sldId id="280" r:id="rId25"/>
    <p:sldId id="281" r:id="rId26"/>
    <p:sldId id="277" r:id="rId27"/>
    <p:sldId id="282" r:id="rId28"/>
    <p:sldId id="287" r:id="rId29"/>
    <p:sldId id="296" r:id="rId30"/>
    <p:sldId id="289" r:id="rId31"/>
    <p:sldId id="293" r:id="rId32"/>
    <p:sldId id="291" r:id="rId33"/>
    <p:sldId id="290" r:id="rId34"/>
    <p:sldId id="297" r:id="rId35"/>
    <p:sldId id="288" r:id="rId36"/>
    <p:sldId id="295" r:id="rId37"/>
    <p:sldId id="278" r:id="rId38"/>
    <p:sldId id="284" r:id="rId39"/>
    <p:sldId id="285" r:id="rId40"/>
    <p:sldId id="286" r:id="rId41"/>
    <p:sldId id="27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2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332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5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981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174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6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778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110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14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41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2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24529-94FA-4DE6-83F2-127EB660E176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AE8CC-BE05-43FB-9607-EE54177B3C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6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topia.org/blog/classroom-makerspaces-transformative-learning-stephanie-west-puckett" TargetMode="External"/><Relationship Id="rId2" Type="http://schemas.openxmlformats.org/officeDocument/2006/relationships/hyperlink" Target="https://thejournal.com/articles/2018/09/04/integrating-makerspaces-throughout-the-curriculum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ucation.cu-portland.edu/blog/leaders-link/importance-of-arts-in-steam-education/?fbclid=IwAR0NG-Age7AzTV8AM8v8psg_qQdEGzltzH0f9cCcbC911Xc6xpVe-k_Md-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533" y="0"/>
            <a:ext cx="657693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362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49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98014"/>
            <a:ext cx="4953000" cy="4902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806" y="222266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Coordinate content </a:t>
            </a:r>
            <a:r>
              <a:rPr lang="en-US" sz="4000" dirty="0"/>
              <a:t>and skill </a:t>
            </a:r>
            <a:r>
              <a:rPr lang="en-US" sz="4000" dirty="0" smtClean="0"/>
              <a:t>development to support:</a:t>
            </a:r>
          </a:p>
          <a:p>
            <a:pPr lvl="1"/>
            <a:endParaRPr lang="en-US" dirty="0" smtClean="0"/>
          </a:p>
          <a:p>
            <a:pPr lvl="1"/>
            <a:r>
              <a:rPr lang="en-US" sz="4000" dirty="0" smtClean="0"/>
              <a:t>practicing teachers</a:t>
            </a:r>
          </a:p>
          <a:p>
            <a:pPr lvl="1"/>
            <a:r>
              <a:rPr lang="en-US" sz="4000" dirty="0" smtClean="0"/>
              <a:t>pre-service teachers</a:t>
            </a:r>
          </a:p>
          <a:p>
            <a:pPr lvl="1"/>
            <a:r>
              <a:rPr lang="en-US" sz="4000" dirty="0" smtClean="0"/>
              <a:t>Campus Laboratory School students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953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49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98014"/>
            <a:ext cx="4953000" cy="4902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631" y="1536867"/>
            <a:ext cx="10515600" cy="4351338"/>
          </a:xfrm>
        </p:spPr>
        <p:txBody>
          <a:bodyPr/>
          <a:lstStyle/>
          <a:p>
            <a:endParaRPr lang="en-US" sz="4000" dirty="0" smtClean="0"/>
          </a:p>
          <a:p>
            <a:r>
              <a:rPr lang="en-US" sz="4000" dirty="0" smtClean="0"/>
              <a:t>Partnered with CMU </a:t>
            </a:r>
            <a:r>
              <a:rPr lang="en-US" sz="4000" dirty="0"/>
              <a:t>CREATE </a:t>
            </a:r>
            <a:r>
              <a:rPr lang="en-US" sz="4000" dirty="0" smtClean="0"/>
              <a:t>Lab </a:t>
            </a:r>
          </a:p>
          <a:p>
            <a:r>
              <a:rPr lang="en-US" sz="4000" dirty="0" smtClean="0"/>
              <a:t>Accessed </a:t>
            </a:r>
            <a:r>
              <a:rPr lang="en-US" sz="4000" dirty="0"/>
              <a:t>new and exciting technologies </a:t>
            </a:r>
            <a:endParaRPr lang="en-US" sz="4000" dirty="0" smtClean="0"/>
          </a:p>
          <a:p>
            <a:r>
              <a:rPr lang="en-US" sz="4000" dirty="0" smtClean="0"/>
              <a:t>Embedded </a:t>
            </a:r>
            <a:r>
              <a:rPr lang="en-US" sz="4000" dirty="0"/>
              <a:t>them into an </a:t>
            </a:r>
            <a:r>
              <a:rPr lang="en-US" sz="4000" dirty="0" smtClean="0"/>
              <a:t>elementary/middle curriculum</a:t>
            </a:r>
            <a:endParaRPr lang="en-US" sz="4000" dirty="0"/>
          </a:p>
          <a:p>
            <a:pPr marL="0" indent="0">
              <a:buNone/>
            </a:pP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8453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80" y="0"/>
            <a:ext cx="7151239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148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49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98014"/>
            <a:ext cx="4953000" cy="49029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2737" y="22159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Our goals </a:t>
            </a:r>
            <a:r>
              <a:rPr lang="en-US" sz="3600" dirty="0" smtClean="0"/>
              <a:t>– </a:t>
            </a:r>
          </a:p>
          <a:p>
            <a:r>
              <a:rPr lang="en-US" sz="3600" dirty="0" smtClean="0"/>
              <a:t>Improve our Technology and Engineering strands </a:t>
            </a:r>
          </a:p>
          <a:p>
            <a:r>
              <a:rPr lang="en-US" sz="3600" dirty="0" smtClean="0"/>
              <a:t>Increase utilization of maker projects</a:t>
            </a:r>
          </a:p>
          <a:p>
            <a:r>
              <a:rPr lang="en-US" sz="3600" dirty="0" smtClean="0"/>
              <a:t>Provide each </a:t>
            </a:r>
            <a:r>
              <a:rPr lang="en-US" sz="3600" dirty="0"/>
              <a:t>department </a:t>
            </a:r>
            <a:r>
              <a:rPr lang="en-US" sz="3600" dirty="0" smtClean="0"/>
              <a:t>with </a:t>
            </a:r>
            <a:r>
              <a:rPr lang="en-US" sz="3600" dirty="0"/>
              <a:t>Mobile Maker resources.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21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567" t="19047" r="15700" b="5307"/>
          <a:stretch/>
        </p:blipFill>
        <p:spPr>
          <a:xfrm>
            <a:off x="1155031" y="423269"/>
            <a:ext cx="9685422" cy="613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49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98014"/>
            <a:ext cx="4953000" cy="49029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8831" y="221063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Augment Engineering </a:t>
            </a:r>
            <a:r>
              <a:rPr lang="en-US" sz="3600" dirty="0"/>
              <a:t>and Technology </a:t>
            </a:r>
            <a:r>
              <a:rPr lang="en-US" sz="3600" dirty="0" smtClean="0"/>
              <a:t>strands:</a:t>
            </a:r>
          </a:p>
          <a:p>
            <a:r>
              <a:rPr lang="en-US" sz="3600" dirty="0" smtClean="0"/>
              <a:t>Engage students </a:t>
            </a:r>
            <a:r>
              <a:rPr lang="en-US" sz="3600" dirty="0"/>
              <a:t>who are not drawn to traditional school subjects </a:t>
            </a:r>
            <a:endParaRPr lang="en-US" sz="3600" dirty="0" smtClean="0"/>
          </a:p>
          <a:p>
            <a:r>
              <a:rPr lang="en-US" sz="3600" dirty="0" smtClean="0"/>
              <a:t>Provide </a:t>
            </a:r>
            <a:r>
              <a:rPr lang="en-US" sz="3600" dirty="0"/>
              <a:t>an attractive entry point for their </a:t>
            </a:r>
            <a:r>
              <a:rPr lang="en-US" sz="3600" dirty="0" smtClean="0"/>
              <a:t>studies</a:t>
            </a:r>
          </a:p>
          <a:p>
            <a:r>
              <a:rPr lang="en-US" sz="3600" dirty="0" smtClean="0"/>
              <a:t>Practice design thinking</a:t>
            </a:r>
          </a:p>
          <a:p>
            <a:r>
              <a:rPr lang="en-US" sz="3600" dirty="0" smtClean="0"/>
              <a:t>Develop persistence </a:t>
            </a:r>
            <a:r>
              <a:rPr lang="en-US" sz="3600" dirty="0"/>
              <a:t>in the face of </a:t>
            </a:r>
            <a:r>
              <a:rPr lang="en-US" sz="3600" dirty="0" smtClean="0"/>
              <a:t>challenge</a:t>
            </a:r>
          </a:p>
          <a:p>
            <a:r>
              <a:rPr lang="en-US" sz="3600" dirty="0" smtClean="0"/>
              <a:t>Empower students to solve problems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3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0466" y="806117"/>
            <a:ext cx="6617875" cy="54249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631" y="218657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Research suggests</a:t>
            </a:r>
          </a:p>
          <a:p>
            <a:r>
              <a:rPr lang="en-US" sz="3600" dirty="0" smtClean="0"/>
              <a:t>Resources for </a:t>
            </a:r>
            <a:r>
              <a:rPr lang="en-US" sz="3600" dirty="0"/>
              <a:t>“making” should be distributed throughout the students’ environment so that they provide a logical recourse for problem solving challenges.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4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633" y="716045"/>
            <a:ext cx="6614733" cy="54259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631" y="2186572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Give feedback often </a:t>
            </a:r>
            <a:r>
              <a:rPr lang="en-US" sz="3600" dirty="0" smtClean="0"/>
              <a:t>to </a:t>
            </a:r>
            <a:r>
              <a:rPr lang="en-US" sz="3600" dirty="0"/>
              <a:t>help students remake </a:t>
            </a:r>
            <a:r>
              <a:rPr lang="en-US" sz="3600" dirty="0" smtClean="0"/>
              <a:t>and </a:t>
            </a:r>
            <a:r>
              <a:rPr lang="en-US" sz="3600" dirty="0"/>
              <a:t>reiterate </a:t>
            </a:r>
            <a:r>
              <a:rPr lang="en-US" sz="3600" dirty="0" smtClean="0"/>
              <a:t>content-specific </a:t>
            </a:r>
            <a:r>
              <a:rPr lang="en-US" sz="3600" dirty="0"/>
              <a:t>products, processes and knowledge.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9650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633" y="716045"/>
            <a:ext cx="6614733" cy="542591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631" y="2186572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/>
              <a:t>Encourage </a:t>
            </a:r>
            <a:r>
              <a:rPr lang="en-US" sz="3600" dirty="0" smtClean="0"/>
              <a:t>students to </a:t>
            </a:r>
            <a:r>
              <a:rPr lang="en-US" sz="3600" dirty="0"/>
              <a:t>better the </a:t>
            </a:r>
            <a:r>
              <a:rPr lang="en-US" sz="3600" dirty="0" smtClean="0"/>
              <a:t>lives of </a:t>
            </a:r>
            <a:r>
              <a:rPr lang="en-US" sz="3600" dirty="0"/>
              <a:t>their peers, school and community.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31676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90466" y="806117"/>
            <a:ext cx="6617875" cy="542498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547" y="2200190"/>
            <a:ext cx="10515600" cy="4351338"/>
          </a:xfrm>
        </p:spPr>
        <p:txBody>
          <a:bodyPr/>
          <a:lstStyle/>
          <a:p>
            <a:r>
              <a:rPr lang="en-US" sz="3600" dirty="0"/>
              <a:t>Play multiple </a:t>
            </a:r>
            <a:r>
              <a:rPr lang="en-US" sz="3600" dirty="0" smtClean="0"/>
              <a:t>roles: engaged </a:t>
            </a:r>
            <a:r>
              <a:rPr lang="en-US" sz="3600" dirty="0"/>
              <a:t>co-creator, </a:t>
            </a:r>
            <a:r>
              <a:rPr lang="en-US" sz="3600" dirty="0" smtClean="0"/>
              <a:t>mentor</a:t>
            </a:r>
            <a:r>
              <a:rPr lang="en-US" sz="3600" dirty="0"/>
              <a:t>, problem-solver, activist or networker who brings the right people and tools together.</a:t>
            </a:r>
            <a:endParaRPr lang="en-US" sz="3600" b="1" i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4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 descr="Image result for box graphic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0" t="9035" r="9763" b="8717"/>
          <a:stretch/>
        </p:blipFill>
        <p:spPr bwMode="auto">
          <a:xfrm>
            <a:off x="3237380" y="1175920"/>
            <a:ext cx="5308166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629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124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Work 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cooperatively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493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555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5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Persist in the face of a challenge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929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Build on 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experience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495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45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544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Support curriculum: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Literacy Skills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06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015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Support 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Curriculum: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Shape &amp; Angle Finder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852" y="0"/>
            <a:ext cx="5400675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410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71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Support 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Curriculum: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Simple Machines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493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472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35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608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Support 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Curriculum: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Water Quality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129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Support 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Curriculum: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Clean Water Challenge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526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59167" y="3244334"/>
            <a:ext cx="4216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Exploring Dimensions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9667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31 insulin molec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4" y="419099"/>
            <a:ext cx="5648325" cy="564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6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64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0" r="10154"/>
          <a:stretch/>
        </p:blipFill>
        <p:spPr>
          <a:xfrm>
            <a:off x="6044864" y="0"/>
            <a:ext cx="52578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309511" y="50574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“Making”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winter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03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535" t="4327" r="19253" b="17146"/>
          <a:stretch/>
        </p:blipFill>
        <p:spPr>
          <a:xfrm>
            <a:off x="2121045" y="409073"/>
            <a:ext cx="7660627" cy="60879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CAD tool with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3-axis rotation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606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64" y="13855"/>
            <a:ext cx="2544678" cy="3392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363" y="3427242"/>
            <a:ext cx="2544678" cy="33929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9" y="13855"/>
            <a:ext cx="2544679" cy="3392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46" y="3427184"/>
            <a:ext cx="2550184" cy="3400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Centimeter cubes for creating models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638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96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232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CAD tool modeling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construction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656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5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68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Isometric grid paper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000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76300" y="809625"/>
            <a:ext cx="10515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+mn-lt"/>
              </a:rPr>
              <a:t>Current Resources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300" y="1618952"/>
            <a:ext cx="488950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Consumable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Drawing </a:t>
            </a:r>
            <a:r>
              <a:rPr lang="en-US" sz="2400" dirty="0"/>
              <a:t>tools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Tapes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Fastening </a:t>
            </a:r>
            <a:r>
              <a:rPr lang="en-US" sz="2400" dirty="0"/>
              <a:t>materials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Craft materials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String, yarn, ribbon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Papers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6134100" y="4649232"/>
            <a:ext cx="48895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Recycle materials</a:t>
            </a: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Cardboard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Plastics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Fabric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Oddities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6134100" y="1658084"/>
            <a:ext cx="488950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Building sets</a:t>
            </a: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err="1" smtClean="0"/>
              <a:t>Polydrons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Brain Flakes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Magnetic sets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Straw and connector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6134100" y="3870186"/>
            <a:ext cx="48895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Cartons</a:t>
            </a:r>
            <a:endParaRPr lang="en-US" sz="2800" dirty="0"/>
          </a:p>
          <a:p>
            <a:r>
              <a:rPr lang="en-US" dirty="0"/>
              <a:t>	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876300" y="4649232"/>
            <a:ext cx="4889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Tools</a:t>
            </a:r>
            <a:endParaRPr lang="en-US" sz="28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Hole and cardboard punches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Canary knives</a:t>
            </a:r>
            <a:endParaRPr lang="en-US" sz="2400" dirty="0"/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2400" dirty="0" smtClean="0"/>
              <a:t>Scissors and cardboard scissors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2738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32498" y="3236021"/>
            <a:ext cx="2595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/>
              <a:t>A Pet Project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06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0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Six squares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40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47" y="1046243"/>
            <a:ext cx="8317831" cy="45845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Design a pet shelter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577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745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Create a pet 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to fit its home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183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671" y="0"/>
            <a:ext cx="51435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Pet 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“Move-in” Day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945" y="0"/>
            <a:ext cx="5154216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43726" y="1191477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800" dirty="0" smtClean="0">
                <a:latin typeface="+mn-lt"/>
              </a:rPr>
              <a:t>Meaningful Maker Spaces</a:t>
            </a:r>
          </a:p>
          <a:p>
            <a:pPr algn="ctr"/>
            <a:endParaRPr lang="en-US" dirty="0"/>
          </a:p>
          <a:p>
            <a:pPr algn="ctr"/>
            <a:endParaRPr lang="en-US" dirty="0" smtClean="0">
              <a:latin typeface="+mn-lt"/>
            </a:endParaRPr>
          </a:p>
          <a:p>
            <a:pPr algn="ctr"/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558" y="2697234"/>
            <a:ext cx="2442411" cy="2946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16346" y="4748514"/>
            <a:ext cx="3883179" cy="13542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/>
              <a:t>Suzie </a:t>
            </a:r>
            <a:r>
              <a:rPr lang="en-US" sz="3200" dirty="0" smtClean="0"/>
              <a:t>Ament</a:t>
            </a:r>
          </a:p>
          <a:p>
            <a:pPr algn="ctr"/>
            <a:r>
              <a:rPr lang="en-US" dirty="0"/>
              <a:t>Coordinator of Innovation and Learning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6486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993" y="-1"/>
            <a:ext cx="2589797" cy="34530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342" y="3453064"/>
            <a:ext cx="2553702" cy="34049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2589798" cy="34530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90" y="3472113"/>
            <a:ext cx="2553704" cy="340493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502015" y="48288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Build a scaled model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260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Works Cited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Integrating Makerspaces Throughout the </a:t>
            </a:r>
            <a:r>
              <a:rPr lang="en-US" dirty="0"/>
              <a:t>Curriculum </a:t>
            </a:r>
            <a:r>
              <a:rPr lang="en-US" sz="2000" dirty="0">
                <a:hlinkClick r:id="rId2"/>
              </a:rPr>
              <a:t>https://</a:t>
            </a:r>
            <a:r>
              <a:rPr lang="en-US" sz="2000" dirty="0" smtClean="0">
                <a:hlinkClick r:id="rId2"/>
              </a:rPr>
              <a:t>thejournal.com/articles/2018/09/04/integrating-makerspaces-throughout-the-curriculum.aspx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dirty="0" err="1" smtClean="0"/>
              <a:t>ReMaking</a:t>
            </a:r>
            <a:r>
              <a:rPr lang="en-US" dirty="0" smtClean="0"/>
              <a:t> </a:t>
            </a:r>
            <a:r>
              <a:rPr lang="en-US" dirty="0"/>
              <a:t>Education: Designing Classroom Makerspaces for Transformative </a:t>
            </a:r>
            <a:r>
              <a:rPr lang="en-US" dirty="0" smtClean="0"/>
              <a:t>Learning </a:t>
            </a:r>
            <a:r>
              <a:rPr lang="en-US" sz="2000" dirty="0" smtClean="0">
                <a:hlinkClick r:id="rId3"/>
              </a:rPr>
              <a:t>https://www.edutopia.org/blog/classroom-makerspaces-transformative-learning-stephanie-west-puckett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dirty="0" smtClean="0"/>
              <a:t>Why </a:t>
            </a:r>
            <a:r>
              <a:rPr lang="en-US" dirty="0"/>
              <a:t>the “A” in STEAM Education is Just As Important As Every Other </a:t>
            </a:r>
            <a:r>
              <a:rPr lang="en-US" dirty="0" smtClean="0"/>
              <a:t>Letter </a:t>
            </a:r>
            <a:r>
              <a:rPr lang="en-US" sz="1800" u="sng" dirty="0" smtClean="0">
                <a:hlinkClick r:id="rId4"/>
              </a:rPr>
              <a:t>https</a:t>
            </a:r>
            <a:r>
              <a:rPr lang="en-US" sz="1800" u="sng" dirty="0">
                <a:hlinkClick r:id="rId4"/>
              </a:rPr>
              <a:t>://education.cu-portland.edu/blog/leaders-link/importance-of-arts-in-steam-education/?fbclid=IwAR0NG-Age7AzTV8AM8v8psg_qQdEGzltzH0f9cCcbC911Xc6xpVe-k_Md-8</a:t>
            </a:r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5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49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98014"/>
            <a:ext cx="4953000" cy="490291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02631" y="2215225"/>
            <a:ext cx="88993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Laboratory school PK - 8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STEAM+ Curriculum since 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National Standards based Science, Arts and Mathematics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Engineering and Technology under development.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537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449"/>
                    </a14:imgEffect>
                    <a14:imgEffect>
                      <a14:saturation sa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160" y="998014"/>
            <a:ext cx="4953000" cy="49029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6642" y="2294857"/>
            <a:ext cx="10515600" cy="4351338"/>
          </a:xfrm>
        </p:spPr>
        <p:txBody>
          <a:bodyPr/>
          <a:lstStyle/>
          <a:p>
            <a:r>
              <a:rPr lang="en-US" dirty="0" smtClean="0"/>
              <a:t>Develop a </a:t>
            </a:r>
            <a:r>
              <a:rPr lang="en-US" dirty="0"/>
              <a:t>wide array of engaging, cross </a:t>
            </a:r>
            <a:r>
              <a:rPr lang="en-US" dirty="0" smtClean="0"/>
              <a:t>curricular experiences</a:t>
            </a:r>
          </a:p>
          <a:p>
            <a:r>
              <a:rPr lang="en-US" dirty="0" smtClean="0"/>
              <a:t>Merge </a:t>
            </a:r>
            <a:r>
              <a:rPr lang="en-US" dirty="0"/>
              <a:t>diverse standards into a captivating </a:t>
            </a:r>
            <a:r>
              <a:rPr lang="en-US" dirty="0" smtClean="0"/>
              <a:t>experience</a:t>
            </a:r>
          </a:p>
          <a:p>
            <a:r>
              <a:rPr lang="en-US" dirty="0" smtClean="0"/>
              <a:t>Integrate new </a:t>
            </a:r>
            <a:r>
              <a:rPr lang="en-US" dirty="0"/>
              <a:t>concepts into students’ existing </a:t>
            </a:r>
            <a:r>
              <a:rPr lang="en-US" dirty="0" smtClean="0"/>
              <a:t>understanding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54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309511" y="50574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Exploring Texture on Road Surfaces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75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11" y="0"/>
            <a:ext cx="4495679" cy="6869960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309511" y="5057421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Junk Wars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421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48" y="0"/>
            <a:ext cx="5153885" cy="6871848"/>
          </a:xfr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433689" y="5023555"/>
            <a:ext cx="2235200" cy="11740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Historical Site Earthquake </a:t>
            </a:r>
          </a:p>
          <a:p>
            <a:pPr algn="ctr"/>
            <a:r>
              <a:rPr lang="en-US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Retrofit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13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1007</TotalTime>
  <Words>420</Words>
  <Application>Microsoft Office PowerPoint</Application>
  <PresentationFormat>Widescreen</PresentationFormat>
  <Paragraphs>106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Works Cited</vt:lpstr>
    </vt:vector>
  </TitlesOfParts>
  <Company>Carlow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R Ament</dc:creator>
  <cp:lastModifiedBy>Suzanne R Ament</cp:lastModifiedBy>
  <cp:revision>56</cp:revision>
  <dcterms:created xsi:type="dcterms:W3CDTF">2020-02-20T19:19:04Z</dcterms:created>
  <dcterms:modified xsi:type="dcterms:W3CDTF">2020-03-04T13:19:06Z</dcterms:modified>
</cp:coreProperties>
</file>